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9BC8"/>
    <a:srgbClr val="3A8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>
      <p:cViewPr varScale="1">
        <p:scale>
          <a:sx n="140" d="100"/>
          <a:sy n="140" d="100"/>
        </p:scale>
        <p:origin x="672" y="126"/>
      </p:cViewPr>
      <p:guideLst>
        <p:guide orient="horz" pos="1620"/>
        <p:guide pos="285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B2122-3F7F-47A6-9209-DC9E9A4E1A2C}" type="datetimeFigureOut">
              <a:rPr lang="zh-CN" altLang="en-US" smtClean="0"/>
              <a:t>2018/9/27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CB680-6F67-4E60-89A7-76F78367EF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6497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3D094-97A5-45AF-808E-F26EBE42DD3E}" type="datetimeFigureOut">
              <a:rPr lang="zh-CN" altLang="en-US" smtClean="0"/>
              <a:t>2018/9/27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B6749-7B3F-4ABC-B55A-C3EA1E554C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772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28" y="696783"/>
            <a:ext cx="9157340" cy="386191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42910" y="1323740"/>
            <a:ext cx="7772400" cy="1102519"/>
          </a:xfrm>
          <a:noFill/>
        </p:spPr>
        <p:txBody>
          <a:bodyPr>
            <a:normAutofit/>
          </a:bodyPr>
          <a:lstStyle>
            <a:lvl1pPr algn="ctr">
              <a:defRPr sz="3600" b="1" cap="none" spc="0">
                <a:ln w="10160">
                  <a:noFill/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57290" y="2640568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 b="1" cap="none" spc="0">
                <a:ln w="10160">
                  <a:noFill/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70" y="60993"/>
            <a:ext cx="560365" cy="56036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35000"/>
              </a:prstClr>
            </a:outerShdw>
            <a:softEdge rad="12700"/>
          </a:effectLst>
        </p:spPr>
      </p:pic>
      <p:sp>
        <p:nvSpPr>
          <p:cNvPr id="7" name="文本框 6"/>
          <p:cNvSpPr txBox="1"/>
          <p:nvPr userDrawn="1"/>
        </p:nvSpPr>
        <p:spPr>
          <a:xfrm>
            <a:off x="876607" y="125731"/>
            <a:ext cx="41569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200" b="1" cap="none" spc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中国社会科学院工业经济研究所</a:t>
            </a:r>
            <a:endParaRPr lang="zh-CN" altLang="en-US" sz="2200" b="1" cap="none" spc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/>
          <p:cNvSpPr txBox="1"/>
          <p:nvPr userDrawn="1"/>
        </p:nvSpPr>
        <p:spPr>
          <a:xfrm>
            <a:off x="5076056" y="260066"/>
            <a:ext cx="41764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b="1" spc="0" dirty="0" smtClean="0">
                <a:solidFill>
                  <a:schemeClr val="accent1">
                    <a:lumMod val="50000"/>
                  </a:schemeClr>
                </a:solidFill>
                <a:effectLst/>
                <a:latin typeface="Georgia" panose="02040502050405020303" pitchFamily="18" charset="0"/>
              </a:rPr>
              <a:t>INSTITUE</a:t>
            </a:r>
            <a:r>
              <a:rPr lang="en-US" altLang="zh-CN" sz="1100" b="1" spc="0" baseline="0" dirty="0" smtClean="0">
                <a:solidFill>
                  <a:schemeClr val="accent1">
                    <a:lumMod val="50000"/>
                  </a:schemeClr>
                </a:solidFill>
                <a:effectLst/>
                <a:latin typeface="Georgia" panose="02040502050405020303" pitchFamily="18" charset="0"/>
              </a:rPr>
              <a:t> OF INDUSTRIAL ECONOMICS OF CASS</a:t>
            </a:r>
            <a:endParaRPr lang="zh-CN" altLang="en-US" sz="1100" b="1" spc="0" dirty="0">
              <a:solidFill>
                <a:schemeClr val="accent1">
                  <a:lumMod val="50000"/>
                </a:schemeClr>
              </a:solidFill>
              <a:effectLst/>
              <a:latin typeface="Georgia" panose="02040502050405020303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4594324"/>
            <a:ext cx="504056" cy="504056"/>
          </a:xfrm>
          <a:prstGeom prst="rect">
            <a:avLst/>
          </a:prstGeom>
        </p:spPr>
      </p:pic>
      <p:sp>
        <p:nvSpPr>
          <p:cNvPr id="9" name="文本框 8"/>
          <p:cNvSpPr txBox="1"/>
          <p:nvPr userDrawn="1"/>
        </p:nvSpPr>
        <p:spPr>
          <a:xfrm>
            <a:off x="0" y="4821381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spc="100" baseline="0" dirty="0" smtClean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GJS.CSSN.CN</a:t>
            </a:r>
            <a:endParaRPr lang="zh-CN" altLang="en-US" sz="1200" spc="100" baseline="0" dirty="0">
              <a:solidFill>
                <a:schemeClr val="bg2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正文"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0"/>
          </p:nvPr>
        </p:nvSpPr>
        <p:spPr>
          <a:xfrm>
            <a:off x="214282" y="857240"/>
            <a:ext cx="8643998" cy="4071965"/>
          </a:xfrm>
        </p:spPr>
        <p:txBody>
          <a:bodyPr anchor="ctr" anchorCtr="0"/>
          <a:lstStyle>
            <a:lvl1pPr>
              <a:lnSpc>
                <a:spcPct val="120000"/>
              </a:lnSpc>
              <a:buSzPct val="60000"/>
              <a:buFont typeface="微软雅黑" panose="020B0503020204020204" pitchFamily="34" charset="-122"/>
              <a:buChar char="▍"/>
              <a:defRPr b="0" spc="-1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>
              <a:lnSpc>
                <a:spcPct val="120000"/>
              </a:lnSpc>
              <a:defRPr b="0" spc="-1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>
              <a:lnSpc>
                <a:spcPct val="120000"/>
              </a:lnSpc>
              <a:defRPr b="0" spc="-1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>
              <a:lnSpc>
                <a:spcPct val="120000"/>
              </a:lnSpc>
              <a:defRPr b="0" spc="-1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>
              <a:lnSpc>
                <a:spcPct val="120000"/>
              </a:lnSpc>
              <a:defRPr b="0" spc="-1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4282" y="107139"/>
            <a:ext cx="8643998" cy="642942"/>
          </a:xfrm>
          <a:ln>
            <a:noFill/>
          </a:ln>
        </p:spPr>
        <p:txBody>
          <a:bodyPr>
            <a:normAutofit/>
          </a:bodyPr>
          <a:lstStyle>
            <a:lvl1pPr>
              <a:defRPr sz="3200" b="0" u="none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5" cstate="print">
            <a:lum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FilmGrain grainSize="2"/>
                    </a14:imgEffect>
                    <a14:imgEffect>
                      <a14:saturation sat="9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3821" y="73668"/>
            <a:ext cx="520234" cy="520234"/>
          </a:xfrm>
          <a:prstGeom prst="rect">
            <a:avLst/>
          </a:prstGeom>
          <a:noFill/>
          <a:ln>
            <a:noFill/>
          </a:ln>
          <a:effectLst>
            <a:softEdge rad="15240"/>
          </a:effectLst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214282" y="107139"/>
            <a:ext cx="8643998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4" name="文本框 3"/>
          <p:cNvSpPr txBox="1"/>
          <p:nvPr userDrawn="1"/>
        </p:nvSpPr>
        <p:spPr>
          <a:xfrm>
            <a:off x="-37746" y="3347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◢</a:t>
            </a:r>
            <a:endParaRPr lang="zh-CN" altLang="en-US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14282" y="857238"/>
            <a:ext cx="8643998" cy="4071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891" lvl="0" indent="-342891" algn="l" defTabSz="914377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2">
                  <a:lumMod val="75000"/>
                </a:schemeClr>
              </a:buClr>
              <a:buSzPct val="60000"/>
              <a:buFont typeface="微软雅黑" panose="020B0503020204020204" pitchFamily="34" charset="-122"/>
              <a:buChar char="▍"/>
            </a:pPr>
            <a:r>
              <a:rPr lang="zh-CN" altLang="en-US" dirty="0" smtClean="0"/>
              <a:t>单击此处编辑母版文本样式</a:t>
            </a:r>
          </a:p>
          <a:p>
            <a:pPr marL="628635" lvl="1" indent="-452743" algn="l" defTabSz="914377" rtl="0" eaLnBrk="1" latinLnBrk="0" hangingPunct="1">
              <a:lnSpc>
                <a:spcPct val="12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zh-CN" altLang="en-US" dirty="0" smtClean="0"/>
              <a:t>第二级</a:t>
            </a:r>
          </a:p>
          <a:p>
            <a:pPr marL="805160" lvl="2" indent="-539737" algn="l" defTabSz="914377" rtl="0" eaLnBrk="1" latinLnBrk="0" hangingPunct="1">
              <a:lnSpc>
                <a:spcPct val="120000"/>
              </a:lnSpc>
              <a:spcBef>
                <a:spcPts val="1000"/>
              </a:spcBef>
              <a:buFont typeface="+mj-lt"/>
              <a:buAutoNum type="arabicParenBoth"/>
            </a:pPr>
            <a:r>
              <a:rPr lang="zh-CN" altLang="en-US" dirty="0" smtClean="0"/>
              <a:t>第三级</a:t>
            </a:r>
            <a:endParaRPr lang="en-US" altLang="zh-CN" dirty="0" smtClean="0"/>
          </a:p>
          <a:p>
            <a:pPr marL="1079473" lvl="3" indent="-450839" algn="l" defTabSz="914377" rtl="0" eaLnBrk="1" latinLnBrk="0" hangingPunct="1">
              <a:lnSpc>
                <a:spcPct val="120000"/>
              </a:lnSpc>
              <a:spcBef>
                <a:spcPts val="1000"/>
              </a:spcBef>
              <a:buFont typeface="+mj-ea"/>
              <a:buAutoNum type="circleNumDbPlain"/>
            </a:pPr>
            <a:r>
              <a:rPr lang="zh-CN" altLang="en-US" dirty="0" smtClean="0"/>
              <a:t>第四级</a:t>
            </a:r>
          </a:p>
          <a:p>
            <a:pPr marL="1168371" lvl="4" indent="-363846" algn="l" defTabSz="914377" rtl="0" eaLnBrk="1" latinLnBrk="0" hangingPunct="1">
              <a:lnSpc>
                <a:spcPct val="120000"/>
              </a:lnSpc>
              <a:spcBef>
                <a:spcPts val="1000"/>
              </a:spcBef>
              <a:buFont typeface="+mj-lt"/>
              <a:buAutoNum type="alphaLcPeriod"/>
            </a:pPr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l" defTabSz="914377" rtl="0" eaLnBrk="1" latinLnBrk="0" hangingPunct="1">
        <a:spcBef>
          <a:spcPct val="0"/>
        </a:spcBef>
        <a:buNone/>
        <a:defRPr sz="3200" b="0" kern="1200">
          <a:solidFill>
            <a:schemeClr val="accent5">
              <a:lumMod val="75000"/>
            </a:schemeClr>
          </a:solidFill>
          <a:latin typeface="华文细黑" panose="02010600040101010101" pitchFamily="2" charset="-122"/>
          <a:ea typeface="华文细黑" panose="02010600040101010101" pitchFamily="2" charset="-122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ts val="1000"/>
        </a:spcBef>
        <a:buClr>
          <a:schemeClr val="tx2">
            <a:lumMod val="75000"/>
          </a:schemeClr>
        </a:buClr>
        <a:buSzPct val="80000"/>
        <a:buFont typeface="微软雅黑" panose="020B0503020204020204" pitchFamily="34" charset="-122"/>
        <a:buChar char="▍"/>
        <a:defRPr lang="zh-CN" altLang="en-US" sz="2800" b="0" kern="1200" spc="-100" dirty="0" smtClean="0">
          <a:solidFill>
            <a:schemeClr val="accent5">
              <a:lumMod val="75000"/>
            </a:schemeClr>
          </a:solidFill>
          <a:latin typeface="华文细黑" panose="02010600040101010101" pitchFamily="2" charset="-122"/>
          <a:ea typeface="华文细黑" panose="02010600040101010101" pitchFamily="2" charset="-122"/>
          <a:cs typeface="+mn-cs"/>
        </a:defRPr>
      </a:lvl1pPr>
      <a:lvl2pPr marL="690228" indent="-514338" algn="l" defTabSz="914377" rtl="0" eaLnBrk="1" latinLnBrk="0" hangingPunct="1">
        <a:spcBef>
          <a:spcPts val="1000"/>
        </a:spcBef>
        <a:buFont typeface="+mj-lt"/>
        <a:buAutoNum type="arabicPeriod"/>
        <a:defRPr lang="zh-CN" altLang="en-US" sz="2400" b="0" kern="1200" spc="-100" dirty="0" smtClean="0">
          <a:solidFill>
            <a:schemeClr val="accent5">
              <a:lumMod val="75000"/>
            </a:schemeClr>
          </a:solidFill>
          <a:latin typeface="华文细黑" panose="02010600040101010101" pitchFamily="2" charset="-122"/>
          <a:ea typeface="华文细黑" panose="02010600040101010101" pitchFamily="2" charset="-122"/>
          <a:cs typeface="+mn-cs"/>
        </a:defRPr>
      </a:lvl2pPr>
      <a:lvl3pPr marL="805160" indent="-539737" algn="l" defTabSz="914377" rtl="0" eaLnBrk="1" latinLnBrk="0" hangingPunct="1">
        <a:spcBef>
          <a:spcPts val="1000"/>
        </a:spcBef>
        <a:buFont typeface="+mj-lt"/>
        <a:buAutoNum type="arabicParenBoth"/>
        <a:defRPr lang="en-US" altLang="zh-CN" sz="2000" b="0" kern="1200" spc="-100" baseline="0" dirty="0" smtClean="0">
          <a:solidFill>
            <a:schemeClr val="accent5">
              <a:lumMod val="75000"/>
            </a:schemeClr>
          </a:solidFill>
          <a:latin typeface="华文细黑" panose="02010600040101010101" pitchFamily="2" charset="-122"/>
          <a:ea typeface="华文细黑" panose="02010600040101010101" pitchFamily="2" charset="-122"/>
          <a:cs typeface="+mn-cs"/>
        </a:defRPr>
      </a:lvl3pPr>
      <a:lvl4pPr marL="1085824" indent="-457189" algn="l" defTabSz="914377" rtl="0" eaLnBrk="1" latinLnBrk="0" hangingPunct="1">
        <a:spcBef>
          <a:spcPts val="1000"/>
        </a:spcBef>
        <a:buFont typeface="+mj-ea"/>
        <a:buAutoNum type="circleNumDbPlain"/>
        <a:defRPr lang="zh-CN" altLang="en-US" sz="1800" b="0" kern="1200" spc="-100" dirty="0" smtClean="0">
          <a:solidFill>
            <a:schemeClr val="accent5">
              <a:lumMod val="75000"/>
            </a:schemeClr>
          </a:solidFill>
          <a:latin typeface="华文细黑" panose="02010600040101010101" pitchFamily="2" charset="-122"/>
          <a:ea typeface="华文细黑" panose="02010600040101010101" pitchFamily="2" charset="-122"/>
          <a:cs typeface="+mn-cs"/>
        </a:defRPr>
      </a:lvl4pPr>
      <a:lvl5pPr marL="1261714" indent="-457189" algn="l" defTabSz="914377" rtl="0" eaLnBrk="1" latinLnBrk="0" hangingPunct="1">
        <a:spcBef>
          <a:spcPts val="1000"/>
        </a:spcBef>
        <a:buFont typeface="+mj-lt"/>
        <a:buAutoNum type="alphaLcPeriod"/>
        <a:defRPr lang="zh-CN" altLang="en-US" sz="1800" b="0" kern="1200" spc="-100" dirty="0">
          <a:solidFill>
            <a:schemeClr val="accent5">
              <a:lumMod val="75000"/>
            </a:schemeClr>
          </a:solidFill>
          <a:latin typeface="华文细黑" panose="02010600040101010101" pitchFamily="2" charset="-122"/>
          <a:ea typeface="华文细黑" panose="02010600040101010101" pitchFamily="2" charset="-122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工业</a:t>
            </a:r>
            <a:r>
              <a:rPr lang="zh-CN" altLang="en-US" dirty="0" smtClean="0"/>
              <a:t>经济研究所</a:t>
            </a:r>
            <a:r>
              <a:rPr lang="en-US" altLang="zh-CN" dirty="0" smtClean="0"/>
              <a:t>PPT</a:t>
            </a:r>
            <a:r>
              <a:rPr lang="zh-CN" altLang="en-US" dirty="0"/>
              <a:t>模板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15278" y="2499742"/>
            <a:ext cx="6627667" cy="2376264"/>
          </a:xfrm>
        </p:spPr>
        <p:txBody>
          <a:bodyPr>
            <a:normAutofit/>
          </a:bodyPr>
          <a:lstStyle/>
          <a:p>
            <a:r>
              <a:rPr lang="en-US" altLang="zh-CN" sz="2900" dirty="0"/>
              <a:t>2018</a:t>
            </a:r>
            <a:r>
              <a:rPr lang="zh-CN" altLang="en-US" sz="2900" dirty="0"/>
              <a:t>版</a:t>
            </a:r>
            <a:endParaRPr lang="en-US" altLang="zh-CN" sz="2900" dirty="0"/>
          </a:p>
          <a:p>
            <a:r>
              <a:rPr lang="zh-CN" altLang="en-US" sz="2900" dirty="0"/>
              <a:t>信息网络室</a:t>
            </a:r>
            <a:endParaRPr lang="zh-CN" altLang="zh-CN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2018</a:t>
            </a:r>
            <a:r>
              <a:rPr lang="zh-CN" altLang="en-US" dirty="0" smtClean="0"/>
              <a:t>版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样式</a:t>
            </a:r>
            <a:r>
              <a:rPr lang="en-US" altLang="zh-CN" dirty="0" smtClean="0"/>
              <a:t>16:9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工业经济研究所</a:t>
            </a:r>
            <a:r>
              <a:rPr lang="en-US" altLang="zh-CN" dirty="0" smtClean="0"/>
              <a:t>PPT</a:t>
            </a:r>
            <a:r>
              <a:rPr lang="zh-CN" altLang="en-US" dirty="0" smtClean="0"/>
              <a:t>模板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219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正文">
  <a:themeElements>
    <a:clrScheme name="灰度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GJS">
      <a:majorFont>
        <a:latin typeface="Verdana"/>
        <a:ea typeface="微软雅黑"/>
        <a:cs typeface=""/>
      </a:majorFont>
      <a:minorFont>
        <a:latin typeface="Verdana"/>
        <a:ea typeface="楷体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:customData xmlns="http://www.wps.cn/officeDocument/2013/wpsCustomData" xmlns:s="http://www.wps.cn/officeDocument/2013/wpsCustomData">
  <extobjs>
    <extobj name="44B7C0F4-79DB-4F8B-9303-0E098D69D8BE-1">
      <extobjdata type="44B7C0F4-79DB-4F8B-9303-0E098D69D8BE" data="ewogICAiTGFzdFVybCIgOiAiaHR0cDovL3d3dy50b3BzY2FuLmNvbS93cHMvaW5kZXguaHRtbD90ZXh0PWh0dHAlM0ElMkYlMkZkd3ouY24lMkYxMTMtYmImcm91bmQ9MC4wMDc0MDc0MDc0MDc0MDc0MDgmZmdDb2xvcj0lMjMwMDRhODAmZ3JhZGllbnRXYXk9MCZwaW5UeXBlPTExJmxvZ29UeXBlPWljb24mcm91bmRweD0xMzIiLAogICAiTG9nbyIgOiAiZGF0YTppbWFnZS9wbmc7YmFzZTY0LGlWQk9SdzBLR2dvQUFBQU5TVWhFVWdBQUFGUUFBQUJVQ0FZQUFBQWNheERCQUFBZ0FFbEVRVlI0WHUyY0I1UVUxZmIxZjFYVmFSSTVTYzRxQ0NxQ1NwQW9Jb2dLU0phTWdoSWs1NXpEZ0FpS0FxSWlTRTRDQnJMNkJBTUtpSkVrU0pETURHRm1lcnE3d3JmT3JSN0FoUGprdmZmOTE3SjAxc3lpdTZ1cjlqMWhuMzNPTGMxeEhJZC9qcHVHZ1BZUG9EY05TM1dpZndDOXVYaitBK2hOeHZNZlFQOEI5R1lqY0pQUDkwOE0vYjhQcUxBMFRkMkdNRFpOKzcyLzVWVWJORjI5TTRQWGFkanFNMmlHeENxUXoxNDkzVFhRWE1zRTNmUC90NDcvZ29WZWhlUHFUV1dnNEw3bUNHenF6d3lBbzU5eHRBenNvN0M2NzNPd293dWhYUUdiS0ozT1dDQzFJSTZHbzJuUjVmdnZRUG9mQnRRR2RCekhSSE1NdVQvUURvTmRCSFFISzZLaGVjQjBUQnJXbWNpR3pUWlZ5cFptMXFJbktIYWJSa2dMNDlGOW1IWVlyL3luT1ZpMkpvYkxudTNRcmNzc0R1NDd5UDIxY3JGdTNRQXVwWjBpSVQ0eldqaUE1bzlnazY0c1hTZkxmd2ZOL3dvUGRXeDFZN2JwQThQQ3NqUU0zY3YwR1p0NGJjNTd6SjA1aXZ1cko2QnBKcll0d0l0RmVYRjBBOHRLeHpCMFpZMjJIVUhERDQ2T0xlOHhrdEcwVEpoaEE0Y3dtazlqNi91SEdUemdGVnExYkUyUEFYZWpFd1piQTQrQjQ0aFZlNVdGWDdYaW00L3pmOHhDM2ZqbzREZ2FaZ2djN3hsT25jL0p2Y1diY09EblJmZ0RQa0lSaHppZldHZzZscW1oT1g0MGowM2lsUEVrSmo1UDRmd0ZhZCtoRFZtelp1R1RUN2N6WThhcjFLNzlFTUZna0JlbVQrRCtDbFdJUk1BMnpoSHdaUWZMb3hDNm5INGEyNDZuWkk3eGZIdGlERm5qZEJ3OWpNL3Y0MG9BVUtIamFneS9XZERlRkVBRlBEZFpXRko3UVVSdVFDeEJ4eUtOT2JNL1k4dTZuMWp4ZGtkc1BZSmhlTkRRVlZ3Y09Xb2tLMWFzWU0rZVBaUXFWWnFkTzNkeC9QZ3h1bmJ0eXRxMWF6aDA2Q2RLbGl6QnhvMGJLVisrUEwxNzllTE4rZk14RElPNmRldFN2WG9OWnMrWlJkVUhxdkxtbXd1d3JEQ21hZUx6KzVXMU81cERzeVlMcVA5b1FkcTByWUpsT2lyOEdONHdEaDUwelhlenNMeTVwYWREUkZtSTRHcHJTWmpoQk00bnAvQlV5KzBzMzFvUE8zaUorRUFNanVZakhBb1JFeFBqTGdKdzMzMzM4Zm5ubjNQdnZmZlNxRkVqdnZ6eVM3Nzc3anMyYk5oQVFrSUNSNDhlWmNtU0pXemF0SWt2dnZpQysrKy9uMDgvL1pSaXhZcHg0TUFCU3BVcVJTQVFZT2ZPbmNxZHAwK2ZUcmR1M2ZEN2ZjcERncUVVZkw0NHF0M3pNaXZXUDBYV0hPZnhrUnZkTU5HMHdQOGEwTi9qS2E2Rm1sWTZPaEhTd3dtVUx0YVJIdzYvak04ZkFNZkVzb004V09OeFB2eG9DeWtwS1dUS2xFbmRpQlV4K2VTenp5aFJ2RGdEQncvaWxaZG5zbTdkT3U0cFY1Nml4WXBpV1RhWDBrTTR0azJXMkZoc1NYQ0d6b2IzTnpCbHloUW1UWnlJWmR1TUhUdVd0V3ZYMGFQSGMweWNPRkVCWEtoUVlRNGZQb1RIa0RndTdtMlRtaExpOW1LRCtPbmtSQ0xwc2NURysvL1hnRjc3L1ZGd1ZUeXlCQjcrdFRHRjVNZ25QUHBRYlRRampCMkpJVitoQWpScDBvUWY5bjVOd0IvSGpCa3psSFVwUUIyYjgyZlBreWx6Smg2YXNKQXY5djlFV0U3clVnSnN6VlNKQ0QyRFdzR1RGY3V5b0hzajB0TFNpSW1KVlF0MktUWElJM1VlNXJaU3QvUHFxNitTTzNkdUNoY3V6TWNmZjB5Vkd2Y3paZnhzcWxZdGoyTmJLZ3lzWG5tWXpObTgxSDZ3R0lwOFJmbnczMFgzMzR5aDBaaDVoZUdsRXdxZnB1eHRpL2oyeDJmeDZWbVU2NHZWZnYzMTE1UXRXNWJMbHk5ejZ0UXAxcXhaUTY5ZXZmRG9Cbzd1VUtqck5INU92b1NqNjFkSmVvWkVhNXB1WE1vZzkzTFRIa2s4RG9lbjk2Umc5c3g0V295S3Z1cVFQM3NXTmd4cVRiR2MyVWdQcGRHZ1FRTldybHpKOGVQSEtWMjZOTG91Rk03QmRpTHFNN3JwNVk3YmU3TDdoMmtZM2lDUWhxSGx1aUZNM1hBbFZpKzU0T3J4TndBVmhwZUM1c1FwbnBrMyswQitTdTZPUDFJWUZlZWpnTW9YUC9iWVk4cU5EeDA2UklFQ0JmRDVmSXFjKzF1Tnc5S0VnTXNDQ1hMUnFzYTBsTldJbTZ0aXlIYlF4RUpkV3dMRElHdE1ERnVIdCtlZXdhK2doVU00UHA5aW5HNDJqREMrY1MwR05LaEtpUklsMkw5L1A1Wmw0ZlY2bzNkdVlacFNkeVZoT05rcFZPQXBqcHljaHVZa29PdmFEZEVxVzY1TnJrZ000ZThCS21SZHczWlN3UW9nNjFxMzJpZysvSGdZbXUzbDJ3T2ZVK09CK3B3NWMrYktoZG1XamFiYlJNSVc1ODZmSlcvZS9PUm9ONEdrU09ncWlMWmFBYkFGVFBsVGdMYVZwd3R4a0crVkJLUCt3ZWVIWUlpTlE5dndVT0ppakhBSUt4RHpTOHNTNUNNT3J6MzdHTzFyM0lWdE80b1p5Ry9idG5qOHNXWThQM1VtSlVvR1NBbUZlTFRLMjZ6L3ZJMHFKQVFpWVNML3puSERGaXBXQ0VLUWxTcU5vNW1ZdHNaRGRmcXphZVB6ZURTYlljT0hVZlBCT2d3Yk1waC8vZXRmbUZaRU1GRVdXYnpyVkc3Tmw0UDNoclJWOFZGdk5WSnhRc1VGQlVJekVpM0x4VnBsOVIxMDlmdnE0VGk2Q3EyMlB3WlMwOWs2dWlNMUo3NkZIa3JEOXNkZVhSejVVaFVyM0dEaGlWaGNXakFTdjlkUXE5T2tjV095WjgvSzVNbFRTVWlJUWRlOVJDS3AxSDFvRU85dm5vUkhqMFVYQ29qM210TDN4dUQ5QzRDNkpGaUFsYUFlRHR0VXZuOEFYM3p4QXBwK2h1N2RSNU9lbnM1enp6Mm5YUHZFaVJOMDdQZzBTejc5am5helYwZkZEbzFtRmN2U3MrNjlWQnIrdXB0M2hKbTcxYnlLYjdyOHJWemRMUXgwV2NBbzdDN01ZUHJpSUpqRzFwRlBVWFBTUWp5aEZDd2pvT3AyeEFWLzVZWlJBWUFoajFaaGVKTnF2THZ1WFc2OTlWYTEwQTBiUFViTkdyV1pObTJhUytGS3plYlRienVnaTZXcU1QUFhqaHNIMUhLa0xNYzAwOEVJVUtoQWU0NGNUNFJJZG5yM2Zvck96L1JXQ1dEQWdBRzBiOWVlMTE2ZlE3bWhyN0gvOUVVY1RHV0ZlamdkanhGRHpidUs4ZjQzUDRLRUF0c0NXNVNsRFBCczVRRnY5WHlTcGcvYy9ZdTdVV0ZBY3hPTG02eWlTZUZYVE80YVBjdDlsMk1Uc1d6OHJjZVFJOEhQbWRtRHVIanhNdE9tVFdYa3lCSEs2eTVkdXFoNHE4L3Y1ZGFDZzloN1pBcUc0ZFpWN3ZsY1hlTFBqaHNIVk4xRENFbTgxU3IzWlBNSEwyRUY0ZHNmTjdOeTFXZE1IRGZFWGVFb1NmYzJIUTUrVDVUeWlJR2F4SmhCSEg4OFJiUEg4LzM1VkFpSE1KUjd1aTZxYTFyVXpSMFc5MjdQZzNlWCtLWExSUldwdUlDUWNadVFHU0U1Tll5dVpMM296VW9TdTBZV2RFOGc3cXR6eTdQUHV3RTVGTVphUG81S2xTcnkydHg1Qk5OVGFkdTJOZjM2OTZaMTYzWXFKRDM0VUJPMmJsbWxQaTBjVm5la0N2enp1SHJqZ0ZweUEwSDI3THJNYldXeW9qdGgvSDYvSXVsWnNtVGgyV2VmNWVXWFg4YlJMWEkvT1k1a1JSc2RkTEZzT1J5SGdKV083UTFRTkZzQ1B5U240WWpGS3F1VC9PeEdWSUZGZmpUSGc2YWJlQVJrWFZPWjN0STBmbmhsR0xtenh0Tmo5bHJxbGNsSHZaZldrY2xLSTFWVUtFZkhVdDhybWQ2Tm9VSnJWQ2dRZXBQQklqU0lzV3hTRjQ4a0xTM0k3dDI3cVZTcEV0MjZkZWVGRjE1RU15Nmhoekt4ODl2VFZLaHdDemlwd2trdzlKc0ZhSlFDcFR1cDlPMzJPdE5lYkExMkhObXlaVlBFZWZEZ3dkU29VWU8rZmZzUzMyNDh3VWo0eXNYWEtWMk05d2EzVlBXekFPZkNsY0hmSkpOSGIvNFh5Y2ZoeU1ra0t2U2U2TVpSNWJZT0pRcms1ZVBKdmJBZEcyL2pZYnpkL1RFYXpIcVhiQVJKc2FSSUVPUEtvRmRTeDJlQUd3VldZbXYwZFJVeTBrTllLOGZUb2tVTHRtelpvc3JhU2hXcjhkT1JRM2c4RHM5MmZwbVhaM2RDRi9WTHMyNm83djhUQzQxbVN5SER0a2FGVW5QNWJHOFRQSkdzVktoVW5nb1ZLdkRTU3k5aEt0Nm9NWGpKQnFadTJCbDFNWTJqTC9ZbWY1WTR0TDlJUVRMRWxyeFBEc0RRZFF6ZHdYUTBmcDQvU2Vtb3ZzWURzR3lEVmQwZm85R2M5OGl0aGJnWXNoU2xVclJJM0ZRc01pb3dLNHRWL0V2SFVZVkI5TEF0eXR5U2c2K21kS2QrL2ZvcUI0d2ZQMUhScXo1OXV4RUlXTnhlWUJIN1RyUkh0eExRUEgrZXBLNExxSXBGNHJpT3JMN0QyZVFnQ2JFeEdQcGVubWpVajFXclZsR2xTaFVXTDE1TWtXS0Y4YllhQmNvU0plWVlSQllQYy9YTnYxaldaU1NkUXEwR3Fwdno2QTVmenhsTndPdWgxeXRMbVBuQlRoelR4N0l1OVdnOGR6MzVQUkdTdzViaUNtSzk3bStoZGlwdEtmM1UxZzJYcFJoZUY5em9ZZGhlUGhuYmx2SkY4dEdoUTN0V3JWN0toUXRKQkZOMVl2MDZRVWNubEo1Q3BoZ1BoamZ1ejNMUzlkcklFZ0ZEVVU3b3AyU0I3dXc5T2dNcll2SGlTek9WQ0NHbFhNUTBNWFFOYi9PUmFENlAyM0t3YlI2NHRTQWZqbWhQV3NpaWRJOHBlRFdiN0g2RGN5WXFodTY5RUNZK2tvWkhzUnl4SVYzZHAwcE11azRvWkhJcEdGUmc1c21XaFE4VCs2allPUHpOdDNuK25XMmsyeDZXUGxPUHBxOXZwR2dBTHFTbFk0b25hU0pBaTdJZ01WWDRoWnVzTEdXbDBqWFFRVHdtSS93b293Rno0UWpDNlNHYU5HM0swS0ZET1hqd0lDMWFOTU9NNk54ZS9Ca09ISDBaL2U4bEpYRnpOM3RhT2dTVExSS3lSbmg3OVVicVAxcWJpdmMvd0JOUFBNR2dnZjFZdCtzQWowOVpmTVd0Y0N5MmorcEN4ZUo1TUpvTVZOeFNBTTBYNStONG1rbkpYSm41TmlsRVpqT0ljRzFEUUl3Q0tXME9YVGZ3R0RvZVhjQ0Z2RGt6OC82WVhsR2laTG54MkEzRlY0b0RGUk9qZ3JZcmRyaVZWVXlUUGxnWUNsQUZwcnpnRVN0MWlWZkdrY3Z2NThSckExUzhsdnUrNTU1N2xLVG85YWVSZGpFemVxeERqS3krK3A0L2R2M3J1N3dBcWtYSW0vVkpUaVF0SVJ3MnVTVnZkczZkdmFDU1M1MDZkVmkvY1QzZVZtUGQ2NHFTTnMyeXNKYU1Wb1REMjNpSWt2Uzhta2JLOGtSaW13NmtaYVZTbVA1TXhEdnB5cm9GVEVNNm5EcjhmUDRDWHgwOGdrL1QwUTFkQWVvelBNcjZUTWNpRXJZNWVqRklTc1RMc21kcTBYenVac3BrODNNbUpZaGxPOXhlTUE5YkovWjBzN3Z0RU5PMHIrdjJhRmdxMDB0SStsVXNsV3UzZGM3TTdvMFdUbWZwMHFXcTBrdTZrTXI2ZDFjb295cFdwRDgvSFp1bUZ1M3FRdndXMk9zQ2FsdmlPaGJ2TDRiNlQrcUVRMkZxMWFyRjFxMWIwWFVQdGhuaC9lK08wSERxUWxXZHlIZEpvTUMwY0phNUlIc2E5OE1qNVY4VTBFQ1RBYVF2bi9nTDYvaTl3SFJmMTFISzliMkdCOE9qWTVsQ3prM0NwczNoODVlNUlJQjJlWkJtc3pkeVg5NEVUbDFJUmVRQTA3RTUvdFlFbFpCeXR4MUNTbHBZc1ZCWHR6SlVPRkNnaXZzYkVtT002TmRyNkpFdzF0TFJySHA3RGJlV3ZKWGl4WXZoOHhzcUw2eGQvZ1ZWRytRaGk1MGYvTUpKeFpaL1M2T3VDNmhscC9QT3VuM1VmNnd3ZGppR0YyWk1wMmZQbnVwR1M1UW95ZjZEQi9DMUhLbVlqekl2K1NYTVh4cHp5OFlycXVOcjRnTHEwelV1THB0Q1RKTitwQzFQdkc1clZ6NzMrbnZiV0xCMU8xN0R3R3ZveXZyQ2xvVVpNVlgxZFZZTHNMSnRUWnJNZlo4SENtZmxkUEpsd3JiREI1UDdrRDlIVnVadStKVCtiN3hOUkxLK1pIdlJvalNkZER6WUt1UExqMWlyNjFaSzlOTEJXamlDeHg5dFFQS0ZaS3BVcVVaeThoa2xlcWVtd1ByTm45UHc4Y29ZaG9nNi9tZ2I1NWZtY0gwTE5XMXl4dzNsVkdnd3VoMUhtYkpsRkFtVy9zN0Q5UjdHaXRnRTJvMXpTOEdvQUt5WjBqV3pzWmFQVjdFbTBMaVBpa3QrWFNOcFdTTFptdlpqY09QcUJQR1Q0QVdmUjhPanE1U2szdC9tb2Z2eEdsNEYrQ05EcGtXdFZNY1VZbS9iaENJbUIwOG5jU1Nvcy9LcFdqU2JzNTdhSmZOd1BPa2l0ZSs1bmNTbm1xclA1bWt4UUZsalNENFg3ZStuRzNFODMrNlJhSGdTOWlIaWxxazZxN2JsNWVtYXBRaDROQ1h0ZWJ3ZXd1R296cUNMOU9jaFg4NnVIRDh6VThWNHh6RlVxUHIxY1YxQUkvWlJacy80aHM3UFBjREZwQkFKQ1prWU1XS0VhamVJUVJicDlRTEh6cVZjUGFkbHFneXZMSFQ1ZUJWblk1N29veXFkZ0E3bmwwNGhlN04rMUxvak82djNKSkUzVmlkN1hBeCtqNDdYNDFHYzAyZm9kRzFRaTBjcjNrWGpVVFB4aUlXS3kxc1dJUWxCcHNXK0UyZlpkeUhNNmk3MWFQckt1OVF2WFlEemwxUDVjT29nSmR3VWJqdEl4VnBaQkxGUVV4ck5Oa1I4Q1dTUGozRXBhWWEyZXMxY1NwZUhLdEQza1lyRUJmeXFUOVdvWVdPR0RSdE9Tc3Bsc21YUHpPd1pIOUw1dWNxcTZ0TjAvMi9FWmVXaGZ6UndLMVozNlZLUXVIaFJYU3ptekpwUHZ2eDVsUEpkdTNadERoellqOUZhNG1TMHRCUWdMY3ZWTUIwYmE0VWJKK01hOTFWWlhGYit6T0xKNUd3eGtFN1Z5akpwMHg3eXhXbmtTb2dqeHVzaDRCUGdQRXFRYUZtekVzMnIzMGZyU2JOVkRQVjZERXpMSWhJeFZSejk1c2hKdms4eVdkZjFFUnJQWEV1VENzVjVjMEFuSmNLMG12QWFuKzQvUWpoaUs0dVdNQ0RBbWpZRURaa044TGh4MHlVQ3J1SjF6U0VoNjlLYlE5ai8vUStVS1ZPR0hUdDJxTEpVT3FtYXgrTHlaWjBzOFQ1VllQemVUTW9mVzZnRHMyWitROGRuYmxOeDdLV1pzNmhmdjU0NnVmQTBxZDI5TFVlcStscXVUQzVFNlppMjFPVVc1b3JKQ3RDRUp2MHdOSWVBb1hGeThXUXlOK2xIcnpvVkdMUHhhd3JGMk9USkZJdmY1eVUrNE1mbk5kUlAwd2Z1cGNFRDVSbTNjSjM2YnJGUzA3YUltS0swVy94dzdCUUhMNlF6dldWMStpMytpRThUZTZqdnNzd0lUU2U4aW1VSzhLSXZ1MVlxOFRjVXNmbjYyRW1sNmtzSUVLS3Z5dFJmRUgzSnFqWXZ0S3JMRTJVTGtwU1V4RzIzM1VibHlwVlZsMVdLbXdWenY2Tmo1ekpYZElLLzVQS3h4aEF1bTBNeGd3RnExNm5GeEVsanVmdnV1NVVvc3Vmb1Njb05uaHVWMDZXVWlycTd5L2d3VnlTNnNmVlgwbHFXSm4zcFZmZGVSbTNjVGNsWVF3a2RNVDREdjlkSG5OOVBqRC9BcTczYnVuS2ZaT0UvT0RKNk9tNTVLUWtuSTF0Zis0R01VU0MzL3hQWHVEK09ybUdxRG9Cb1ZETFdJNzB0ajVEaEtQT3p5UllJY0dSR0R3S0JHTUxoa09yL2I5NjhXZEc0elA3dUpLZStpT0dWSzd6QkdPb09MV2hrejFlVGMwZTNnSEVPeDh5QjRkRlVMQlBpKyt5c2RiejJ5UjZWak56TTd2YUFERWRvdEVOb1phSmEwU2lWam5Zd2JiSTFIVWl2aDh2enhwZEgrSEZtYnd4TkF2dzFFeHhxQVJ5QzRUQmpGNzVIak0rclFvRlVaR0ZMMmlnUk51MzZqdDJuTHJLeGZ6TWFUbDFHei9xVjJmN05mdElpRWNJUmszREVJbVNLdTBzU3N6QnRXOFZTUzZJU0FxaGJTY200enhWZXF2U0c2T3FiWWV5bFkzbmpqWG0wYnQxYWllYlNzdmI3WXloWjZEbjJINW1tU3VKZk4raXVFMFBkRVpwK2c5OWswdWcyMkZ4ZzBWdnJLVlRrRnFwVnJVWjZPSjNZOXVOZHFpVFhZTGxVU1dLbnJMc2gwMHdycHVJNFVsKzdJNGtaUjQ3bS9lbGQ3MTRHdDJtaUNrTHRkeXhMMW5QSzhuZXhIQWtCbXJKZUFWUW9VekFjNHIwZDM3SHplQkliQnJTa3daUWw5RzlVZzIxZmZVZEt5Q1RkREJNeGJZSVNiODBvMVpKa0ptNHZ4WUh0TmwxRThwWnJVNDA5NllZYUdhVGZsUnFkaGNQVkFrZzcrdVRKazRxQkdMcEJsMDV6bVA1S0c3eWV2NUNVTXJ6MDQrMHBWSzdvZDNHenBjRmxxM2dtQk4vZmNpVDRmYXFwSm1CcTBnUlRsNm5vTTJrcnBxcS9jelozazFLYzM4T1A4eWFRbzNsZjNodjZGT1ZMbDNDcm1XaHljTXM1VjRoWnZXMG5CMDZlSVM0MmxvREhvN3FWcGhtaHcwT1ZXYlY5TnpOV2JPRHpvK2ZZUExBVmowNVp6UGcyZFhqbWtacC9XQks2elFhTHJFMEhYTEZRVjliV3J0YjRjclZYdXFKZ3ZUV1NNbVh1WU1qZ3dTUW1KcXBwRm5IeE5lOTl5R1AxcXFzSzdpOVlxR3RQRjlOczR2eVgwWnpNMFlKQ3BrTXNkRXZEMjFZSXZZSGluYkxXcWxzcDF1bTZlZHFLS2VvY2VWcjBWd0pJck4vSC90Zkhrck41ZjQ3Tkc0WGZIK0RCL2xPSUQvZ0lCTHpFU2d5TkNSQVg2eWMySm9iTUFiLzZPMU5zSERFQlA3a3l4M052eVlMc09YQ1VOemQ5ek1zZjdHYnpvTFkwblB3V3ozZDZnalkxNy8zZEc1UnJjT090VFk2bUF4V0ZraGlxeGpJa09ZbVlraUUrS3dZUUZWUGVHcUU4UWhaU2VrL2k0bEt0SFRtN2d5SzU3ME5UN1pFYmphSHVWQ3ZwR3ZodFZ3MXlIVVhvaHZ1YUxoV1NyTGZVKzJLZGFselFsanBFMWVWU3Q4dVJ0MlYvdkxwT0lNYkh2bGRIazZ2RkFNNHNucVFZd1gzZHhsSW9SdzZxbDd1Tit2ZVhWUmQ5NE9SWlB2LytFSm5pL0JUSWtaVjY5NVpWL1BUS3dQS1ZmV295WHFOeHk1T0RTSHk2RWZreUpiQm0reTYrUDNhU1lIcUlGN284U1lkcDgxUU1IZHk4SG1zKzM4UDI3dys1dk5UUlZIeVhjdFIxZXlsRm8zcHBGRnhyMFhCVkNWMHJoRmdSaCtQSG9XQmhOOGZjTUtBWnJuY2hhSlBaTDlrMk92cW43TStOTVViTDRlNjBSOFNObndwUUJGRFhRbE5YVEZHV2NVdExFWWtoM3U5ajMrdGp5ZEc4SCtlV0pDTERaZmQwR2NlT2w0YXBrUEFMd1VGem1MRjZDODgxcUtVaTNZRVQ1emlmR2lRbE5ZMzBVSml6bDFLNXZXQmU3aXRaa0dVZjcxVDFlb2VINzFldHFXcjlFcm1qWUY1bVB0ZUsyenNOVTkzWmcyK09aLy9QcDZuU1o0cTA2aFVuZFFlSHJ0VktaV0xRVUlNTFlqejJvcEZLeTczV0NLVXlQSHBNbzFCaFY5bTZZWmRYQW9kanMzWGJjV3BVTElqdXVjWkNvOWxGZTJLd3lFQ0lJcUZKWDBqeHo0ejF0Z211bUtvc09WZUxma3FHaS9INU9EaHZMRG1hOVZVVms0QmRwZGNFdGswYmRMVVVqSjViWHZ0aTMwOVV1TFd3K3BlM3QzMUYwSW9RTmsxU2d5RTJmZkUxbDIyRHpXTzY4czZPYi9ueFJCSTlHMVpUNzYzU1l6eWxpdVpqVG8rMmxHZy9SQ1dvbnhaTVlPL3gwMVRzbmFqY1hlbW1HUXBVaGs2cVpEM1JTVjAzdHQ4YWVVVlp5bUFoZHNSbTVkczdhZHk0bkV1eGZpZWgvajZ4ajNZWE8zZDRuUmZuTmxQeW1TMU5NMXpWVzdsODgyR3VXcU9pKzlVS0tjTkswNk14TkVmVGZoaUdROERuNWNpYkU4amF2Qy9KaTZlb1R1S0N6ZHRwOVdBVkZtM1p4b0dmVHhQdytNZ1VuMERYeDF4dzN2dDhEL1h1S3h2ZG5PQmFoT3Z4Ymt3VTg4blRlaWc5NmxkaWNQUDY2alAzZGh0Tm1hSUZlSzEzZTRxMUhVeklzamorMWlUMkhqdkZmV0toY3FrYXlEeTBXbjVSamVTOEtuNUdCOUlzRzN2SjZLZ2E2VmFDbHVWZzZCZDR1c01DWnIvV0xUcXk4OXUyOGg4QTZzYUlIQW10T1gxeGxwcXN3TW1ZQzNMTjZKbVhWek5uMjlmUkxxM3BnaXF4VkhQZFA3UnlpcnJ0ckUzN3FQcmM3ekU0dG1DaXFwUXVMa3ZFMWh3dXB3YkpGT3VuL3BEcHhNZkZLYkZaa3RUd1ZnMjRKWHRXUnMxN0c0L1BRK1d5SmJpN1NBRXl4OFdRR2t6bjdLVVVlcjMrRHQxcjNFbkQ1OStpUi8ycWpHbmJRRjNYUFYxR2NXZlJBcnpldHdORjJnd21aSnFjV0RSWkFWcSsxeFExSWU0U2V6Y2hDUTlWd3JQRXRXaHJSQXViV010R0VvNDQrTHd5OCtyeVpOc09VelR2SUE0ZW5ZVEhKd3Z4MjJMaUQwcFBsNzVrOW5jZ0tmUUN1cFBBOE9GRG1UZHZQZ1VMRmxRZHduMW5raWczYUs2cVV0U1NteEYzNGlOS1JzeW9oV1pxMGdldmh1b0gvYnh3RWdsTituSjUyWlFyWXJRNDM4TURwN0orWWw5MjdQMlJWOWQ5eUlqMkRjbWZJeHU5WnkzRDcvVlFzc0F0M0pJdGdZZkwzNkhlOC9rUFB6SDEvYytZMDZZMkRXWXNwMnV0dTVueXpKTUswTHM2aitETzRnVjRzOTlUNUc4MVFKV3JwNWRNVWVYcVBUMWxJZDNZS1NuV1FsclYwbWU2bXQzbHhvdmt5TXIrYWQycFhyVWFYYnAyWWZ6NDhlemF0UXRkODVJcmZoaG5Vb2RnR0lIZnBXblhWWnZXTGJyTUk4M0ZNcjFzMkxTYUd0WHFSOXNpRHJFeHNlaXRaWlF3ZW9oNElJVFlzakMwWDlYeTJBUThPcWNXSnhMZnBDOHB5MTFLcFdLVjQxQ3J6eVErZUg0Z2V3NGVaZUtTZDVuVXFURUZjK1pnOHRMMzZkZXNqbEt0bElVNDdpQ1pNTjBNVVNhMmFYOWFWNzZET1QzYnFsZktkQnJPblVYejg5YkFUb3BoU0ZZL3V5UlJBWHAzejBRaVFwTlVWbzlXU2RHMnhwVUxjaHgyaisvQ0hmbXlFekVqYk4rK1hRMEhTNGNYeldUbC9DUWF0bzdESU81M1owcXZMOTlGaEpyWWVEMnc0N09kbEx2bmJ2YnQyOGVGQ3hlb1hLVWkzaWRIdTI3aklvTm11UUtKVXB1V1QxSldHUHRFSHp5R3BzU1IwNHNtRWRkc0lHbkxSRGk1T3VGUnRkY0VQcG8ya04wSGpqQmkvaHBlN05hU1FybHlYQmtrZTJiNmZDVjRpRnB2V2laZi8zU0NWQzJPSDJmM1ovbTJyM2gzKzVmTUg5aEpuYlAwVThNb1c2d3dpd2QxSkhmenZxcFhmMjdKRkw0L2RvclNBMTZKeG1HMzVleFdtdEVhWG1LcmJqUDg4ZXFNYUZxRDgrZk9LUzAyYTlhc2FvRGptV2Vld1NHWm9KV0pCRW5HYXBGdk5JWkdsOHR4SWd6dXNabXh6ei9Ja0tIOXlaT25FTzNhdFZOV0tqc3pTdlY2aGIxbnovN0tTaVhqVzlnckpxbC9qMUVDczQ3ZmNEaS9KSkc0WmdPdUFKcnh3WXJkeC9ESmpHR3FmbTgyNmhYV2pIdk90VVExeW1nejZvMjFIRTArUnlUaWxwQUhUcHluVWMxSzlHOVlqVlhiOXJEb2cyMnNHdDVOblU0eWU3bmloVmc2NUdseU5lOVAySEs0c0h3SzN4MDdSZGtCc3pFWERPTnl5a1hGZWYwQm1RWXhzR3lMY01naUVDc2JIWVNyUUs1Y09aa3padzcxNnRWVGd4eFNMVTBldFpXK282cEZLOEtZdis3eUVmTXlKUXVNNDV2RHc0bjFhVXlkK2hKdnZQRUdkOTExRi9QZW5JZkhZK0JwT2NhTm83SmFWNnpVd29rS3pJRW1mZEJ0allEUEptbFJJakZOQnhLTWt2NE1RTXM5TzVMUFh4eW1PcDN1aEovRHhkUWdpY3ZYTTZaZEE3ZlZJSGVwUitQMVZmOGtwdmxBYWhUSnpmc1QrNmpNWDdUdFlPNHBXWXpsUTU0bWUvTitpbk5LRXR4NzdEU2wrczEwNS94VWxac3hCcDZ4eGRGR2t3VmJQbG9CL1BwcmJ6QnYzandDQVI4Yk5tekdzVXpLM2o2SmIvY1BSemVrMnBIL2J6Z3B1VmNzb3Vybk8wNXpiNlV3WHFjQUZ5NjZjMHh5dzZmT25DRlBybHpvVFVlQlQyaHk5T1FxbHJvOUpUbDgwcVJ6YkY1OXJqa3RxNVluMEh3SW9hWHVhMjcyaE5KUEQyTm9pd1kwcTNtUEs2VTRVSC9rZEZMU1FySm5pM2kvaDRjcmxLTnovZXFLZzc3MndRNldmM0dJbFoxcjAzVFdlcW9XemNHV3lmM1VPWXUwSGNnOUpRcXpZbWduc2pUcFI4VFJWSkh4dzlGVFBOQjNNbUhIbzNSUzFidFg4ZFRkdVNKZnEzczhtSXRIY096WVNRb1V5Szhxb1VPSEQ1RTMzeTM0ZlFGMjcwcWxiQWsvZXB4MGFPWGEvMktUem5hQ09GYUFrWDAvWnVTVVNwUXFYUnFQeDZQRVpla3JyVm16bXM4UG5xVFM4RGx1MVhSTkxMV1hTYS9KNXREcEpBcmx6Q3BUM0lvTkJKb1BKclIwb2dKVDJoV2FyVkd5dzFCVlBIUjd0Q1lOS3BiajViVmIyUHpWUHFVQitIU0RGclVyVWFGNFFjcVZMS3o0NnVIVFNmUlpzSW1SZGN2UTdOVU4zSmMzRTl1bkQxWVdXckQxWU1yZldwaVZRenVUcFZsL1phRnB5eEw1N3ZocDd1ejl2S3MycUNwVGROQW9WVkpVMDJKc3crb01iRlNkNWN1WHE2NUU1a3dKNU0xWGlKTW5qak5tNkE2R2pMNFAzUnRFZHlRaFNhbjlGMktvS3lpNFU4dGx5elRreTkycjhCcnVFRUFrRXFGeDQ4YXNYYnRXVlVkR2EzSDdxMEtCNktPaUo3cVR5S0x6dU9Xb21GNmcyVkJDMGhFbHdvWEw2V1NKajZkUTYwRlhwdXprT3lSaGVGVHpUbVBYek9GWEJzeWlFNkhSVEcrUkhuR0lmM0lvZDJhUDQxSTRURnJZVXR0MFhJNnBxU3d0a3lQU2hKT1JHcG5QRXBkUTF5cVpOcVAvb1dZV0hheEZJNVF1SVpMZDRjT0hXYkg2TlZxMzZxQzg2UDQ3bitmelBZUFF5TmdvOWhkS3o0d1FKWE5DR2lGc3pjUDNYNlZ3KzNlQnM2b0FBQXpHU1VSQlZCMEpsQ3haVW8ycHRHblRSald5K3ZUcFRicnRrS1dqOUpDaVdWTmF0NHRsemltamNhTW1MQ25aZmlqSDBpQzBiSnh5dWVscnR0THo4UnFrUjB3bUx0dmdscTZLYkVOS1docnRINnJNYmZuejBIVDhIRVhNdjVvMWt1NHozMkx4eDkvdzZiUitsTHdsRy83bXc3Z2p1NCtkTTBmOGRsZEdORTRLU0lLSzBXUlFWUHNVeTh6d0tIZVpOZzlwUi9VN0NqSnN5SEFXTGx4SXJsdzVxRkh6UVNhTUc4ZjNYeVZUc0ZTQWhFQnNkQkJPYnZRdkNjd3VObzRUVmh0T2JSbXlyVGFValI4T1ZWVlE0MlpQY1BUd0tkVm5rZmFxeC9DU3JlTkVra09wN3JDWUxQakNFYW80ek5sMkpCRlJ6Y05CY3NaNk9SMHhDQzF4QWMzV29qOUpTeVpGTGM0VlNLS3FhTVlVdDdyWk96ckpsTEhEZDYrT29mUDBoU3paL2hXWFpRUjg4V2dhVFZuTW51OS80T0FiWTl6R200empSUDNCSFNCM2s5eFBaNUlvMm0ycVM1TmtGRWN0dm8xdU8vZ3RuZFNsSTlWSSs2QkJneWhldkxqS0ZTMmVmRVFObjkxLzEzUyszRDBDVGNXdGpPTlh2WjNvUDE5L0ZFZFZ2RjYxUDlMU0xVNGV0c2hYVUtOWDc3NXMzNzZOSGoxNnFLemN2SGx6UEY0ZFEvWU1xVWtNQi91dEVhcVZZVFFkcXNhK2RjMG1oMWNuQ1QraHhhT1Y4Y1kwSHNDbHBlUHhLcFhuV20zUjNRZWwrb29hRkc4N1dBMHJISjQvbmc3UHY4bVNUNzRoYU1SZ0x4NU5yL252c25yclJ5UUhaUmJMVmNVcTNWR0VqU083SUZNcXNxaW16RTFKM2E3bTczODVmWmZoNnJLVVFwTlNVMU5WRDBtMlE5WitzRGJIajZTU3Q0QTcxR0JJbVBpVDQ4Ym1ROFhRYldqNStCSVdycW1udGxXZlAzdU9KNTVvelBMbFMxVy8zaDhUVUwyYytQWmpsZXhWSWw4Mi9IajQ5c2pQYXBVbDAyYzJiRkk5c1J5WjBaMFNBK2VTZWlFWnIrTlFybGhlR2xjczZ4cU5ja1dIc3hjdk1hNU5BNlY2RldneldBRXNJa2U3cVcrdzVKTnZDZm5pY1JhUG90ZThkMWk4OFNNdWhkMFlMZDVkNVk2U2JCcnhOSjRtQTl5WlVhbXdkSi9hMG1qTGVJam9pZTUyRnN6NXNoc0Zacnc0ZzlhdDI5Q3g0MU5Nbno2VnZMY1U1RUxrRXYwN3J1TDFoZTF4OUNSMExjZWY0ZmxuVDhWUnU0UFVHSXR0cFdOcWZoNnNPSWNQUCtuSXlaUG5XYjVzSlNWdkxVNmRPZyt4YTg5dXlwY3J6enRmN3VQeEZ4YXA3TzArcVVGcWZEZm9aOVlqeXJMR1AxR0Z2aXQzUUNRRm44eXVSOGRrVlB0RVdaT0lMQTdubDBsZnlrRUdieVVabmxveWhUYUpiN0RrcysvVVRoQ0owd0xvd3ZVZk1QM1pGZ3BNK2NtZEpaNkg3cnFWQlIvdlZQTTFza1RuZ3lZOTU3M2p4czdvVU5zUGlWMHBrVHNiYjY5ZHc1alJZOWl4NHpOMXI5OS90NDh5ZDVXbGF0WFpiTjNVSHIvSGo2MWZ4dERkL2FuWE8yNTh4bDRwOVRZWEw0VUlCMjJ5NWJTNS9iWXE3TjIvamVOSEwxT3dVRjZPSFR0RzN2ejVXTGZyQnhwTlhlWmV2SmkyMnRCbEV1K0VpZmppR04rb0NuMVdmNkltM1dRemdKb0xqYzVweW52ZGFUeUhpMHNUVmN6TDFhSy9VdGlUbGt5bWVlSWJyTnl4SDlQckpiSm9GSDNuYjJEeHhvODU5ZFo0TndML29pdVIwVVoyQ3dMWkc2WDRwb1NQRjNwUUlHZG1mdjc1Qk1PSEQyZnUzTGxzM2ZvQlEvdk5adnVPcGFTRVE1aHBObG15K1Z3aUwvTGw3OUNrWDRQN0Z3QVZTd29STm4wOFArazkrdlIvQk1OemtXKy9QWVpwQnVuY3FSdWZmZllaRnk5Zklsdm1MSHp3M1dGcVRWemdnaGtkSW90eFFsamVXQ1kwcWt6djFaOUNPS3dBZFpPSHU5Rkx3SXhLdkc0TFd0ZlZqSnM3Uk90cUlrRWg0OTRBYjNlcVE4TTVHNGd4THhOVXlWQm1RQ1g3cXZFdnQrcFNzVm15dXBURTR1WTZSMmIwSW4vMkJCeGJZOWV1bldvYVJnaDhxZHR1eCthUyt2N3hZL1l3WkhoVk5GMitWWXpwcGdJcWc3ZnlDQXZaZjM0SjI0NmwvTDJkK05mMldjUm9EbU1uaktOUm80YmNlV2RadFIzYjhJZ1lEY0Z3aExoMkU5VE55SFg1ekJDMjRlUFVuTjVrZi9ZRnRUTllaa2xWQ3pyYXg1SytsSHhXYlFDNzBvUytrdnVWTUIzU0EycWtSZ0J0TUhjRC9sQUtJYzNuQXBoaG9tcEtPVVA4aUM2cVpXQXRIb2JsV0h5dzVRUEdqWnRBSU9CbjVrc3ZNWFRZVUJZc21LL2liTG15NDlqK1dSZmlZN05mWS9GL1BIUnhyWlhlb0lWZXUxdkQxVXBONXhKWk0zWGpiUEtiQkR3bldMVnFLdzBhMWtNbk81RlFHRy9BbzhhNnBXT1lzK01Fa2tMcGFKWkRteHAzOGVyVGorSnJNelk2UHhpVi9ZVHpLaVlpYXBWcnNhNXRYZDFscDhaK3BLZnVEYWpFdDZwTGZSck9lZzkvS0pXUXpDMnBuWFJpamFyd2QybVVPcFZOMFp4Wk9URGp1V2p2U2xNN1Z0NWV2WnE0UEFhN3QreFZVeXEyOXpLWjR4cHdLWFdMS3A5VmFhbHdkSy9ucG03OCttV3NjTEJOaDFUek1xV0w5bVAva1ZtcVdlZnhHdWllSUxZZDRLTnRuOUt6V3hlKyt1b3JGVW8zZlBNamRjZk14MTQyUmwyYTU4bFJicUdpTnMyNmFyK2FhbE83ajZON1BhTldlb1g1aVJJa0dvelhyeDdPc3ZyWmgyazRlejJlY0NxbWJDaFE3bjBOUDR3K2plZkg2VTlUT0dlK1g5eUM2QlFiTjI3aXBSZm44ZmJhR1hpTldQTG5tc2FoMHdQeEdiSzRNby93NXp2bi91MFkrbXRBTGZzeTJQR0VyUkFGY25mbDhQRlp4TVJFV0xwb1BSOTg5RDU3OS83QSt2WHJXYlpzdVJwVWFOaXdJYkd4c1dvUGFMNTgrVlFiV3Jsb2hpZEZVN1NtcGsyazhTZWpQWktnNUcrM1NsU2JmQ1F4ZVAyS2tKOS82Um15ZHArTk41eEt4QjhYamRkaXBSSktZRVRUV2d4ditJQ3lyRkFvUk5XcVZkWGN2SUFwbW9SNGtqeThRUE5EcHBoZVhBcktKbUI1OG82WXRvU1FQOHZwdjMzOUJsMysyZys2NWgrSmhERjBjZGNBNlU0eWQ1WWF3SjZ2NStMM3BSSUtlMmpUcGgxeGNRSG16bjFWM1pEUUhwbG15NTBubHhyekVjQ001c1BWSGlZcHNUTlFVelltREYwTlRrUjVrT1p1bmxEdENya1Vydy9OdEFqT0cweWd3d1IzK2xnMEFEbXZiYkhndVdhMHFGaEt5WEJTeXNvREVJWU5HMGJUcGsxcDM3NDlreWRQVnM4OGtUNVdNSHlXZSsrZXh1NGZ4bUpFM0xsK2RZaVZYak9aZGFQUS9odUEvc3BXbzFrOGJDYlIvc25YbWZseU56Sm5FemJuMEtuMURLYS9YZzB0VWxiZGhLZzRzbHROZHY0T0hqcEVZU2lsNHVpVi8yTGN5by9JMk9DZHNlVkZEVkdvTVdOWk9PbW5lWlJDSk5ya3FqNnRlT3l1b2h4S3VzaWRQVjhpc1UwOXV0YXQ0RDZUUkNSZzA2SmN1YnZVRXlWa2YzeTdkdTA1Y0hBZnRXclZZZFRJa2VpR3crVkxRVm8wR3NlcWQ4ZmhENlNERS85dldlVy9rWlQrZUgzVXZqVUh3dWsybWorWmN6L0g4bFNieGF6ZDBoZ3I0c0dyeDVJblh4N2w2bElueTVOdlpEdU9ETFBLSkYvSERoM3AzYWYzRlZGRUhIdmRyaDk1WmYxbmFpbzVwRm9lcDlVRmxDMmFHNjltTUtYTncxUzd2WWh5WTcvZnExUWtZUXd5UStyMWVCazRjQ0JaczJaajBNQUJ6SjQ3azQ3dE8xT2orc09zWGZjKzhabkNLcWEzcXJ1SnlmT3FraSszbDNESWg5OG5EYnNJbWlZQ3lMOS8vRzBMZGI5YTZ1Z1VtVmRXVC9rU1o4bWR0VDgvSGgxQ2ZGd09IRHVzSmo0R0RCaW9CQlg1K2VLTG5Rd1pNb1JEaHc3U3VYTm5CZ3djU0xGaVJhbjdjRjAxT2loeFY1NXNJMGM0SEhiSEI5RUpwc3VEVytTaEFlNDJiMWtVK1NsWHJwemFXeVMvUldOUUkrU2hFRE5lbkViZXZIbHAwNmFsMUYra3BsaVV6TnVmSThtVE1MUVFoaEVmRlhSYzNlQlhsY0ZmUnZhbUFhb0txV2lXaGxRY0o0YTBGSjFTcFI1aTc0L3JrZDBwdW1Hb0p6dzRwTk93VVhOV3JsNUIycVVRVFpzMVovK0JRL1R2MzRlNXI3NU16cHc1bGRhYThZeVFhdFdxS1FHbVJvMmEzSHByU2ZVOHB3d0JRN1JMZVhhVHlJblNvWHp3d1FlSmo0OVgwbUppb3ZTMU5DSldDTjBKVURqZlV4dzVNaGRQckpTZjBsU1VaKys1TzBSY3UzQTMyZjZkNHlZQitudHgxWjNzc0dRNHp4TW1QclkvNTVJVE1RS244RHNGVkJhV0trYUdCNGFQSEVDN2RxMHBVcVFvajlScnBnQ1RRNFJzc1VUcERzZ21zN05uenhJWEY2ZEdDMlgzYzNKeU1sbXlaR2IrVy9PbysyZ2pubjY2QTMyNlBVZVZ5dFZBQzJIaUp5MW9VaWg3YTg2bXpNWENqOWR6SG8rVzUrOWdkdDNQL2tjQmRTZUlwSjZYV1hhSDFQQkZ5aGYva0c0RGRMcDB2UXVzdk83a2hucUFvT3RzS2NFVTR1UGw0WUt1amltL24zNzZhZFcrRnVvbG9JNGJOODQxS01laFpjdG1QUFpZVTVvM3E0ZmorTlFqaE1MR2NlYS85Q1BQSi83SXJyM1BFaGViQWs0Q2pwYUVibVpEOC80OUs3d2VvdjhSUUgvOWhTWm5NWnhNQklNUUUrTWhQZXpnUkR6RUpUeExpOVo1bURkUE5GTkpMT21xMGxIVHdkYzhra0tlK1NTUGJCT0xsVmdxc1RFanZycTlBQTFUUzZibmM4dFpNR2NIeWFmbVlrdHU4WjdHc0hORmF4d2J4N0RRN1FqbzhmKzNMUFRHcmpZNmhHV25FN0g4ckZ0M2dQbXZiK0t6ZjMxSzNjZHJVcmRtWlc0dlc1VGJiaFZoVnpiTXdwR2ZkRTZmQy9QVDBXTzg5OTdIdkxObURROVVxOEt6blo2aTlrTmllUkU4eHMxOTlOcU4zY3ZWZC8xWExQUjZwRXNhZVZFYnkzZzRSalFFU0s4L0l4QkVTNldNc1hHM3NSRTlyYXNnWlZTYy85M24yZjcyenY3SGdQN1Y5Zi8vLy8zL0FIcVQxK2dmUVA4QjlDWWpjSk5QOTQrRi9nUG9UVWJnSnAvdUh3djlCOUNiak1CTlB0MC9GbnFUQWYxL0d3bkJRS1E0OEpFQUFBQUFTVVZPUks1Q1lJST0iLAogICAiT3JpZ2luYWxVcmwiIDogImh0dHA6Ly93d3cudG9wc2Nhbi5jb20vd3BzL2luZGV4Lmh0bWwiCn0K"/>
    </extobj>
  </extobjs>
</s:customData>
</file>

<file path=customXml/itemProps1.xml><?xml version="1.0" encoding="utf-8"?>
<ds:datastoreItem xmlns:ds="http://schemas.openxmlformats.org/officeDocument/2006/customXml" ds:itemID="{D845DFDE-A0C4-4811-8B80-68281FDB62CF}">
  <ds:schemaRefs>
    <ds:schemaRef ds:uri="http://www.wps.cn/officeDocument/2013/wpsCustom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19</Words>
  <Application>Microsoft Office PowerPoint</Application>
  <PresentationFormat>全屏显示(16:9)</PresentationFormat>
  <Paragraphs>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黑体</vt:lpstr>
      <vt:lpstr>华文细黑</vt:lpstr>
      <vt:lpstr>楷体_GB2312</vt:lpstr>
      <vt:lpstr>宋体</vt:lpstr>
      <vt:lpstr>微软雅黑</vt:lpstr>
      <vt:lpstr>Arial</vt:lpstr>
      <vt:lpstr>Calibri</vt:lpstr>
      <vt:lpstr>Georgia</vt:lpstr>
      <vt:lpstr>Verdana</vt:lpstr>
      <vt:lpstr>正文</vt:lpstr>
      <vt:lpstr>工业经济研究所PPT模板</vt:lpstr>
      <vt:lpstr>工业经济研究所PPT模板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热的路面</dc:creator>
  <cp:lastModifiedBy>王磊</cp:lastModifiedBy>
  <cp:revision>59</cp:revision>
  <dcterms:created xsi:type="dcterms:W3CDTF">2015-03-26T06:19:00Z</dcterms:created>
  <dcterms:modified xsi:type="dcterms:W3CDTF">2018-09-27T03:49:26Z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2052-10.1.0.6029</vt:lpwstr>
  </property>
</Properties>
</file>